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14"/>
  </p:notesMasterIdLst>
  <p:handoutMasterIdLst>
    <p:handoutMasterId r:id="rId15"/>
  </p:handoutMasterIdLst>
  <p:sldIdLst>
    <p:sldId id="369" r:id="rId2"/>
    <p:sldId id="409" r:id="rId3"/>
    <p:sldId id="419" r:id="rId4"/>
    <p:sldId id="417" r:id="rId5"/>
    <p:sldId id="420" r:id="rId6"/>
    <p:sldId id="421" r:id="rId7"/>
    <p:sldId id="425" r:id="rId8"/>
    <p:sldId id="426" r:id="rId9"/>
    <p:sldId id="427" r:id="rId10"/>
    <p:sldId id="429" r:id="rId11"/>
    <p:sldId id="428" r:id="rId12"/>
    <p:sldId id="39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87827"/>
    <a:srgbClr val="0A4E7F"/>
    <a:srgbClr val="193769"/>
    <a:srgbClr val="0F71AB"/>
    <a:srgbClr val="F39034"/>
    <a:srgbClr val="BBC9D5"/>
    <a:srgbClr val="0E3D6C"/>
    <a:srgbClr val="618FE5"/>
    <a:srgbClr val="4B296C"/>
    <a:srgbClr val="852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 autoAdjust="0"/>
    <p:restoredTop sz="90553" autoAdjust="0"/>
  </p:normalViewPr>
  <p:slideViewPr>
    <p:cSldViewPr snapToGrid="0" snapToObjects="1">
      <p:cViewPr varScale="1">
        <p:scale>
          <a:sx n="127" d="100"/>
          <a:sy n="127" d="100"/>
        </p:scale>
        <p:origin x="1266" y="-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10D87-62DF-5D49-BDC9-E6CB2AFB431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7EDB-C421-824C-B61B-4918CA27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E41B-D784-BA4F-A062-70A7D1BFE91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78A8B-08C7-9F46-93BF-5A384DF5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07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1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25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7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0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84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0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72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97DFA4-32DE-834B-9A88-AF371B8DA06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26A57E-5385-3142-AA46-665057C6C23D}"/>
              </a:ext>
            </a:extLst>
          </p:cNvPr>
          <p:cNvSpPr/>
          <p:nvPr userDrawn="1"/>
        </p:nvSpPr>
        <p:spPr>
          <a:xfrm>
            <a:off x="8290689" y="-470"/>
            <a:ext cx="853311" cy="5143970"/>
          </a:xfrm>
          <a:prstGeom prst="rect">
            <a:avLst/>
          </a:prstGeom>
          <a:solidFill>
            <a:srgbClr val="0A4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9902DC-39C2-4F4C-8933-0D2C92AEF809}"/>
              </a:ext>
            </a:extLst>
          </p:cNvPr>
          <p:cNvCxnSpPr>
            <a:cxnSpLocks/>
          </p:cNvCxnSpPr>
          <p:nvPr userDrawn="1"/>
        </p:nvCxnSpPr>
        <p:spPr>
          <a:xfrm>
            <a:off x="8545690" y="670557"/>
            <a:ext cx="324216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6B50860-D447-5A42-BE8D-3321BA5F964E}"/>
              </a:ext>
            </a:extLst>
          </p:cNvPr>
          <p:cNvSpPr txBox="1"/>
          <p:nvPr userDrawn="1"/>
        </p:nvSpPr>
        <p:spPr>
          <a:xfrm>
            <a:off x="8290688" y="260646"/>
            <a:ext cx="85331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fld id="{8116D425-89BC-4F44-9025-2937A8134F91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5097FED-0704-A244-A722-593922EA2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620" y="4304991"/>
            <a:ext cx="685447" cy="6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ettsd.org/ga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shingtonstatereportcard.ospi.k12.wa.u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share.everett.k12.wa.us/docushare/dsweb/Get/Document-125464/Emergency%20Waiver%20of%20Graduation%20Requirements%202023-24-Fillabl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ushare.everett.k12.wa.us/docushare/dsweb/Get/Document-125465/Academic%20Waiver%20for%20Individual%20Student%20Circumstances%202023-24-Fillabl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.wa.gov/faqs/graduation#9.%20How%20do%20the%20graduation%20requirements%20apply%20to%20students%20who%20also%20receive%20special%20education%20servic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green gowns throwing their caps in the air&#10;&#10;Description automatically generated with medium confidence">
            <a:extLst>
              <a:ext uri="{FF2B5EF4-FFF2-40B4-BE49-F238E27FC236}">
                <a16:creationId xmlns:a16="http://schemas.microsoft.com/office/drawing/2014/main" id="{3E881161-15BA-401C-6A45-C2543B313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97"/>
          <a:stretch/>
        </p:blipFill>
        <p:spPr>
          <a:xfrm>
            <a:off x="0" y="-2"/>
            <a:ext cx="8292905" cy="5143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D2FEC2-EEBE-5C47-8988-6FF1B6223B4E}"/>
              </a:ext>
            </a:extLst>
          </p:cNvPr>
          <p:cNvSpPr/>
          <p:nvPr/>
        </p:nvSpPr>
        <p:spPr>
          <a:xfrm>
            <a:off x="0" y="0"/>
            <a:ext cx="8349822" cy="5143500"/>
          </a:xfrm>
          <a:prstGeom prst="rect">
            <a:avLst/>
          </a:prstGeom>
          <a:solidFill>
            <a:srgbClr val="0A4E7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675865" y="1535651"/>
            <a:ext cx="4438194" cy="27168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Counselor Meeting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 Updates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EVERETT PUBLIC SCHOOLS  </a:t>
            </a:r>
          </a:p>
          <a:p>
            <a:r>
              <a:rPr lang="en-US" dirty="0">
                <a:solidFill>
                  <a:srgbClr val="F39034"/>
                </a:solidFill>
                <a:latin typeface="Arial"/>
                <a:cs typeface="Arial"/>
              </a:rPr>
              <a:t>September 28, 2023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3375" b="1" dirty="0">
              <a:solidFill>
                <a:schemeClr val="bg1"/>
              </a:solidFill>
              <a:latin typeface="Myriad Pro"/>
              <a:cs typeface="Myriad Pro"/>
            </a:endParaRPr>
          </a:p>
          <a:p>
            <a:pPr>
              <a:lnSpc>
                <a:spcPct val="90000"/>
              </a:lnSpc>
            </a:pPr>
            <a:endParaRPr lang="en-US" sz="3375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026D05B-8F59-9942-93CF-7057F9F51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059" y="893999"/>
            <a:ext cx="3235764" cy="32357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CC54F5-E772-6543-B74D-FC884117C9A2}"/>
              </a:ext>
            </a:extLst>
          </p:cNvPr>
          <p:cNvCxnSpPr>
            <a:cxnSpLocks/>
          </p:cNvCxnSpPr>
          <p:nvPr/>
        </p:nvCxnSpPr>
        <p:spPr>
          <a:xfrm>
            <a:off x="438469" y="1535651"/>
            <a:ext cx="0" cy="2407944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71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DC1774-CF2F-5F40-BB95-8FBB9A5CAE8B}"/>
              </a:ext>
            </a:extLst>
          </p:cNvPr>
          <p:cNvSpPr/>
          <p:nvPr/>
        </p:nvSpPr>
        <p:spPr>
          <a:xfrm>
            <a:off x="877" y="0"/>
            <a:ext cx="8290268" cy="816952"/>
          </a:xfrm>
          <a:prstGeom prst="rect">
            <a:avLst/>
          </a:prstGeom>
          <a:solidFill>
            <a:srgbClr val="0F7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DB904-9345-449B-A1F1-D0E798F45A67}"/>
              </a:ext>
            </a:extLst>
          </p:cNvPr>
          <p:cNvSpPr txBox="1"/>
          <p:nvPr/>
        </p:nvSpPr>
        <p:spPr>
          <a:xfrm>
            <a:off x="216289" y="189557"/>
            <a:ext cx="8074856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39034"/>
                </a:solidFill>
                <a:latin typeface="Arial"/>
                <a:cs typeface="Arial"/>
              </a:rPr>
              <a:t>Guaranteed Admission Program</a:t>
            </a:r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730A285-D656-519F-6B1D-BC18A7D84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90281"/>
              </p:ext>
            </p:extLst>
          </p:nvPr>
        </p:nvGraphicFramePr>
        <p:xfrm>
          <a:off x="762439" y="1332717"/>
          <a:ext cx="6767144" cy="30175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19083">
                  <a:extLst>
                    <a:ext uri="{9D8B030D-6E8A-4147-A177-3AD203B41FA5}">
                      <a16:colId xmlns:a16="http://schemas.microsoft.com/office/drawing/2014/main" val="3949571658"/>
                    </a:ext>
                  </a:extLst>
                </a:gridCol>
                <a:gridCol w="1582687">
                  <a:extLst>
                    <a:ext uri="{9D8B030D-6E8A-4147-A177-3AD203B41FA5}">
                      <a16:colId xmlns:a16="http://schemas.microsoft.com/office/drawing/2014/main" val="3861388570"/>
                    </a:ext>
                  </a:extLst>
                </a:gridCol>
                <a:gridCol w="1582687">
                  <a:extLst>
                    <a:ext uri="{9D8B030D-6E8A-4147-A177-3AD203B41FA5}">
                      <a16:colId xmlns:a16="http://schemas.microsoft.com/office/drawing/2014/main" val="3821286940"/>
                    </a:ext>
                  </a:extLst>
                </a:gridCol>
                <a:gridCol w="1582687">
                  <a:extLst>
                    <a:ext uri="{9D8B030D-6E8A-4147-A177-3AD203B41FA5}">
                      <a16:colId xmlns:a16="http://schemas.microsoft.com/office/drawing/2014/main" val="295454907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19376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Pacific Lutheran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 Martin’s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7927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Cascade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7273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Everett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2009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H.M. Jackson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982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Sequoia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1998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>
                        <a:solidFill>
                          <a:srgbClr val="19376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1937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1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695974-727A-C4D6-1C24-21F679668942}"/>
              </a:ext>
            </a:extLst>
          </p:cNvPr>
          <p:cNvSpPr txBox="1"/>
          <p:nvPr/>
        </p:nvSpPr>
        <p:spPr>
          <a:xfrm>
            <a:off x="2528226" y="4597358"/>
            <a:ext cx="3235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Guaranteed Admission Program</a:t>
            </a:r>
            <a:endParaRPr lang="en-US" sz="1050" b="1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4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DC1774-CF2F-5F40-BB95-8FBB9A5CAE8B}"/>
              </a:ext>
            </a:extLst>
          </p:cNvPr>
          <p:cNvSpPr/>
          <p:nvPr/>
        </p:nvSpPr>
        <p:spPr>
          <a:xfrm>
            <a:off x="877" y="0"/>
            <a:ext cx="8290268" cy="816952"/>
          </a:xfrm>
          <a:prstGeom prst="rect">
            <a:avLst/>
          </a:prstGeom>
          <a:solidFill>
            <a:srgbClr val="0F7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DB904-9345-449B-A1F1-D0E798F45A67}"/>
              </a:ext>
            </a:extLst>
          </p:cNvPr>
          <p:cNvSpPr txBox="1"/>
          <p:nvPr/>
        </p:nvSpPr>
        <p:spPr>
          <a:xfrm>
            <a:off x="216289" y="189557"/>
            <a:ext cx="8074856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39034"/>
                </a:solidFill>
                <a:latin typeface="Arial"/>
                <a:cs typeface="Arial"/>
              </a:rPr>
              <a:t>Running Start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D3749-7567-9DE5-C105-A2EB2151A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696" y="1202788"/>
            <a:ext cx="4227178" cy="326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F49F6-26EE-6C7D-3913-B54574E30960}"/>
              </a:ext>
            </a:extLst>
          </p:cNvPr>
          <p:cNvSpPr txBox="1"/>
          <p:nvPr/>
        </p:nvSpPr>
        <p:spPr>
          <a:xfrm>
            <a:off x="216289" y="1090246"/>
            <a:ext cx="33358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Running Start students are required to complete the </a:t>
            </a:r>
            <a:r>
              <a:rPr lang="en-US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&amp; Beyond Plan tasks</a:t>
            </a: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completing their Senior Survey and uploading a current resume in Naviance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Start </a:t>
            </a:r>
            <a:r>
              <a:rPr lang="en-US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not seeking an Everett Public Schools diploma </a:t>
            </a: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US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referred to Sequoia/Port Gardner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6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kids in a hallway with yellow and blue ribbons&#10;&#10;Description automatically generated with low confidence">
            <a:extLst>
              <a:ext uri="{FF2B5EF4-FFF2-40B4-BE49-F238E27FC236}">
                <a16:creationId xmlns:a16="http://schemas.microsoft.com/office/drawing/2014/main" id="{A2A01C13-F542-FF9B-ED6F-8683F3651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27"/>
          <a:stretch/>
        </p:blipFill>
        <p:spPr>
          <a:xfrm>
            <a:off x="0" y="1"/>
            <a:ext cx="8295502" cy="51434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C8103FE-1401-3B47-AB90-FA2BA1C42937}"/>
              </a:ext>
            </a:extLst>
          </p:cNvPr>
          <p:cNvSpPr/>
          <p:nvPr/>
        </p:nvSpPr>
        <p:spPr>
          <a:xfrm>
            <a:off x="-1" y="7028"/>
            <a:ext cx="8295503" cy="5143500"/>
          </a:xfrm>
          <a:prstGeom prst="rect">
            <a:avLst/>
          </a:prstGeom>
          <a:solidFill>
            <a:srgbClr val="0A4E7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689CE0-E1DF-9F4D-9293-3F7F065F6FA0}"/>
              </a:ext>
            </a:extLst>
          </p:cNvPr>
          <p:cNvCxnSpPr>
            <a:cxnSpLocks/>
          </p:cNvCxnSpPr>
          <p:nvPr/>
        </p:nvCxnSpPr>
        <p:spPr>
          <a:xfrm>
            <a:off x="419013" y="2830498"/>
            <a:ext cx="0" cy="1510592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A3A9CC-D051-3041-9450-1781A641E54E}"/>
              </a:ext>
            </a:extLst>
          </p:cNvPr>
          <p:cNvSpPr txBox="1"/>
          <p:nvPr/>
        </p:nvSpPr>
        <p:spPr>
          <a:xfrm>
            <a:off x="675865" y="2786639"/>
            <a:ext cx="5354232" cy="118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>
              <a:lnSpc>
                <a:spcPct val="90000"/>
              </a:lnSpc>
            </a:pPr>
            <a:endParaRPr lang="en-US" sz="3375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82487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DC1774-CF2F-5F40-BB95-8FBB9A5CAE8B}"/>
              </a:ext>
            </a:extLst>
          </p:cNvPr>
          <p:cNvSpPr/>
          <p:nvPr/>
        </p:nvSpPr>
        <p:spPr>
          <a:xfrm>
            <a:off x="877" y="0"/>
            <a:ext cx="8290268" cy="816952"/>
          </a:xfrm>
          <a:prstGeom prst="rect">
            <a:avLst/>
          </a:prstGeom>
          <a:solidFill>
            <a:srgbClr val="0F7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DB904-9345-449B-A1F1-D0E798F45A67}"/>
              </a:ext>
            </a:extLst>
          </p:cNvPr>
          <p:cNvSpPr txBox="1"/>
          <p:nvPr/>
        </p:nvSpPr>
        <p:spPr>
          <a:xfrm>
            <a:off x="216289" y="189557"/>
            <a:ext cx="8074856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39034"/>
                </a:solidFill>
                <a:latin typeface="Arial"/>
                <a:cs typeface="Arial"/>
              </a:rPr>
              <a:t>Strategic Plan Priority Student Outcomes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D348EDD-459B-98B1-1E4C-3D018A72F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940" y="2867761"/>
            <a:ext cx="995900" cy="79672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E3D2E80-BA5B-A573-A191-87EFC5AAB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924" y="2018971"/>
            <a:ext cx="995900" cy="796720"/>
          </a:xfrm>
          <a:prstGeom prst="rect">
            <a:avLst/>
          </a:prstGeom>
        </p:spPr>
      </p:pic>
      <p:pic>
        <p:nvPicPr>
          <p:cNvPr id="7" name="Picture 6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2DBE403A-7448-A507-86DF-E53A82330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756" y="1210694"/>
            <a:ext cx="6186362" cy="31519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7E0654-2364-7117-5B77-52C96DA68003}"/>
              </a:ext>
            </a:extLst>
          </p:cNvPr>
          <p:cNvSpPr/>
          <p:nvPr/>
        </p:nvSpPr>
        <p:spPr>
          <a:xfrm>
            <a:off x="4070109" y="3115097"/>
            <a:ext cx="1197621" cy="972458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227C16-5A03-E54C-5BFE-920D416887F7}"/>
              </a:ext>
            </a:extLst>
          </p:cNvPr>
          <p:cNvSpPr/>
          <p:nvPr/>
        </p:nvSpPr>
        <p:spPr>
          <a:xfrm>
            <a:off x="5094762" y="3137739"/>
            <a:ext cx="1197621" cy="1390254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DC1774-CF2F-5F40-BB95-8FBB9A5CAE8B}"/>
              </a:ext>
            </a:extLst>
          </p:cNvPr>
          <p:cNvSpPr/>
          <p:nvPr/>
        </p:nvSpPr>
        <p:spPr>
          <a:xfrm>
            <a:off x="877" y="0"/>
            <a:ext cx="8290268" cy="816952"/>
          </a:xfrm>
          <a:prstGeom prst="rect">
            <a:avLst/>
          </a:prstGeom>
          <a:solidFill>
            <a:srgbClr val="0F7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DB904-9345-449B-A1F1-D0E798F45A67}"/>
              </a:ext>
            </a:extLst>
          </p:cNvPr>
          <p:cNvSpPr txBox="1"/>
          <p:nvPr/>
        </p:nvSpPr>
        <p:spPr>
          <a:xfrm>
            <a:off x="216289" y="189557"/>
            <a:ext cx="8074856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39034"/>
                </a:solidFill>
                <a:latin typeface="Arial"/>
                <a:cs typeface="Arial"/>
              </a:rPr>
              <a:t>Graduation Rates, Classes of 2013 – 2022 </a:t>
            </a:r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54D161D5-5678-6F01-3FC5-609BDE2C0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60" y="1123813"/>
            <a:ext cx="7751298" cy="3337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FD6598-6766-9D3B-58B7-2B324EA953C3}"/>
              </a:ext>
            </a:extLst>
          </p:cNvPr>
          <p:cNvSpPr txBox="1"/>
          <p:nvPr/>
        </p:nvSpPr>
        <p:spPr>
          <a:xfrm>
            <a:off x="2454371" y="4508231"/>
            <a:ext cx="3383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OSPI Report Card</a:t>
            </a:r>
            <a:endParaRPr lang="en-US" sz="1050" b="1" dirty="0">
              <a:solidFill>
                <a:srgbClr val="1937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5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DC1774-CF2F-5F40-BB95-8FBB9A5CAE8B}"/>
              </a:ext>
            </a:extLst>
          </p:cNvPr>
          <p:cNvSpPr/>
          <p:nvPr/>
        </p:nvSpPr>
        <p:spPr>
          <a:xfrm>
            <a:off x="877" y="0"/>
            <a:ext cx="8290268" cy="816952"/>
          </a:xfrm>
          <a:prstGeom prst="rect">
            <a:avLst/>
          </a:prstGeom>
          <a:solidFill>
            <a:srgbClr val="0F7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DB904-9345-449B-A1F1-D0E798F45A67}"/>
              </a:ext>
            </a:extLst>
          </p:cNvPr>
          <p:cNvSpPr txBox="1"/>
          <p:nvPr/>
        </p:nvSpPr>
        <p:spPr>
          <a:xfrm>
            <a:off x="216289" y="189557"/>
            <a:ext cx="8074856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39034"/>
                </a:solidFill>
                <a:latin typeface="Arial"/>
                <a:cs typeface="Arial"/>
              </a:rPr>
              <a:t>What are the graduation requirements?</a:t>
            </a:r>
            <a:endParaRPr lang="en-US" dirty="0"/>
          </a:p>
        </p:txBody>
      </p:sp>
      <p:sp>
        <p:nvSpPr>
          <p:cNvPr id="3" name="Right Arrow 29">
            <a:extLst>
              <a:ext uri="{FF2B5EF4-FFF2-40B4-BE49-F238E27FC236}">
                <a16:creationId xmlns:a16="http://schemas.microsoft.com/office/drawing/2014/main" id="{DC2D2EC3-C49D-C59A-8D8F-15107B0D89B4}"/>
              </a:ext>
            </a:extLst>
          </p:cNvPr>
          <p:cNvSpPr/>
          <p:nvPr/>
        </p:nvSpPr>
        <p:spPr>
          <a:xfrm>
            <a:off x="4820858" y="1737918"/>
            <a:ext cx="995321" cy="497018"/>
          </a:xfrm>
          <a:prstGeom prst="rightArrow">
            <a:avLst/>
          </a:prstGeom>
          <a:gradFill flip="none" rotWithShape="1">
            <a:gsLst>
              <a:gs pos="0">
                <a:schemeClr val="bg1">
                  <a:tint val="40000"/>
                  <a:satMod val="350000"/>
                </a:schemeClr>
              </a:gs>
              <a:gs pos="79000">
                <a:srgbClr val="F3903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28">
            <a:extLst>
              <a:ext uri="{FF2B5EF4-FFF2-40B4-BE49-F238E27FC236}">
                <a16:creationId xmlns:a16="http://schemas.microsoft.com/office/drawing/2014/main" id="{8EDF4DA9-D0C8-2C53-310A-85F63B42A129}"/>
              </a:ext>
            </a:extLst>
          </p:cNvPr>
          <p:cNvSpPr/>
          <p:nvPr/>
        </p:nvSpPr>
        <p:spPr>
          <a:xfrm>
            <a:off x="2023870" y="1737918"/>
            <a:ext cx="995321" cy="497018"/>
          </a:xfrm>
          <a:prstGeom prst="rightArrow">
            <a:avLst/>
          </a:prstGeom>
          <a:gradFill flip="none" rotWithShape="1">
            <a:gsLst>
              <a:gs pos="0">
                <a:schemeClr val="bg1">
                  <a:tint val="40000"/>
                  <a:satMod val="350000"/>
                </a:schemeClr>
              </a:gs>
              <a:gs pos="78000">
                <a:srgbClr val="0F71A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F7FAB-843E-1587-CA26-E662293EA196}"/>
              </a:ext>
            </a:extLst>
          </p:cNvPr>
          <p:cNvSpPr/>
          <p:nvPr/>
        </p:nvSpPr>
        <p:spPr>
          <a:xfrm>
            <a:off x="352305" y="1912842"/>
            <a:ext cx="2091810" cy="3085268"/>
          </a:xfrm>
          <a:prstGeom prst="rect">
            <a:avLst/>
          </a:prstGeom>
          <a:solidFill>
            <a:srgbClr val="0F71AB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535558-2CA4-1D6B-73C2-3F29B5E7ACE8}"/>
              </a:ext>
            </a:extLst>
          </p:cNvPr>
          <p:cNvSpPr/>
          <p:nvPr/>
        </p:nvSpPr>
        <p:spPr>
          <a:xfrm>
            <a:off x="337114" y="968626"/>
            <a:ext cx="2107001" cy="2107001"/>
          </a:xfrm>
          <a:prstGeom prst="ellipse">
            <a:avLst/>
          </a:prstGeom>
          <a:solidFill>
            <a:srgbClr val="0F7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B105518-2ECC-DCC6-7D64-2E1D190BF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010" y="3513854"/>
            <a:ext cx="466448" cy="373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5C01B2-3C5F-765E-6ADA-2BE7D8EA455B}"/>
              </a:ext>
            </a:extLst>
          </p:cNvPr>
          <p:cNvSpPr txBox="1"/>
          <p:nvPr/>
        </p:nvSpPr>
        <p:spPr>
          <a:xfrm>
            <a:off x="420534" y="3182228"/>
            <a:ext cx="1966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&amp; Beyond Plan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year through Naviance, starting in sixth grade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Culminates in College and Career Readiness Seminar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high school and postsecondary planning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E1233-C010-71EC-4AB9-4F3A9195B6E4}"/>
              </a:ext>
            </a:extLst>
          </p:cNvPr>
          <p:cNvSpPr/>
          <p:nvPr/>
        </p:nvSpPr>
        <p:spPr>
          <a:xfrm>
            <a:off x="3142754" y="1912842"/>
            <a:ext cx="2091810" cy="3085268"/>
          </a:xfrm>
          <a:prstGeom prst="rect">
            <a:avLst/>
          </a:prstGeom>
          <a:solidFill>
            <a:srgbClr val="F39034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C9E222-9C63-FFDA-30DA-68DB356A7E52}"/>
              </a:ext>
            </a:extLst>
          </p:cNvPr>
          <p:cNvSpPr/>
          <p:nvPr/>
        </p:nvSpPr>
        <p:spPr>
          <a:xfrm>
            <a:off x="3127563" y="968626"/>
            <a:ext cx="2107001" cy="2107001"/>
          </a:xfrm>
          <a:prstGeom prst="ellipse">
            <a:avLst/>
          </a:prstGeom>
          <a:solidFill>
            <a:srgbClr val="F390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418A4A-77D8-5806-0E99-B62F80B72A43}"/>
              </a:ext>
            </a:extLst>
          </p:cNvPr>
          <p:cNvSpPr/>
          <p:nvPr/>
        </p:nvSpPr>
        <p:spPr>
          <a:xfrm>
            <a:off x="5870978" y="1912841"/>
            <a:ext cx="2091810" cy="308526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E703FB-A39C-D4B7-5BB9-B63EE1C212E0}"/>
              </a:ext>
            </a:extLst>
          </p:cNvPr>
          <p:cNvSpPr/>
          <p:nvPr/>
        </p:nvSpPr>
        <p:spPr>
          <a:xfrm>
            <a:off x="5855787" y="968626"/>
            <a:ext cx="2107001" cy="2107001"/>
          </a:xfrm>
          <a:prstGeom prst="ellipse">
            <a:avLst/>
          </a:prstGeom>
          <a:solidFill>
            <a:srgbClr val="BBC9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1581E-47A9-1BC8-9DC9-266D37380EBE}"/>
              </a:ext>
            </a:extLst>
          </p:cNvPr>
          <p:cNvSpPr txBox="1"/>
          <p:nvPr/>
        </p:nvSpPr>
        <p:spPr>
          <a:xfrm>
            <a:off x="3212286" y="3182228"/>
            <a:ext cx="1957172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&amp; Subject Area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core credits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Personalized Pathway Requirements (flexible credits)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elective credits, including College and Career Readiness Seminar</a:t>
            </a:r>
          </a:p>
          <a:p>
            <a:r>
              <a:rPr lang="en-US" sz="12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EAB83-C3CE-F58A-D5BC-BB695DC8A82A}"/>
              </a:ext>
            </a:extLst>
          </p:cNvPr>
          <p:cNvSpPr txBox="1"/>
          <p:nvPr/>
        </p:nvSpPr>
        <p:spPr>
          <a:xfrm>
            <a:off x="5933204" y="3182228"/>
            <a:ext cx="1964372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 Pathway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to demonstrate postsecondary readiness in English Language Arts and Math through tests and courses</a:t>
            </a:r>
          </a:p>
        </p:txBody>
      </p:sp>
      <p:pic>
        <p:nvPicPr>
          <p:cNvPr id="16" name="Picture 1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7E9B806F-DF56-DBD6-D0C0-A4E0F82AA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31" y="1354748"/>
            <a:ext cx="1216650" cy="1216650"/>
          </a:xfrm>
          <a:prstGeom prst="rect">
            <a:avLst/>
          </a:prstGeom>
        </p:spPr>
      </p:pic>
      <p:pic>
        <p:nvPicPr>
          <p:cNvPr id="17" name="Picture 1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F493DBA-AF7D-92F7-506F-597B2BCF1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236" y="1902823"/>
            <a:ext cx="558727" cy="558727"/>
          </a:xfrm>
          <a:prstGeom prst="rect">
            <a:avLst/>
          </a:prstGeom>
        </p:spPr>
      </p:pic>
      <p:pic>
        <p:nvPicPr>
          <p:cNvPr id="18" name="Picture 17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E2AE5B08-36D7-E643-957E-1545C2ED3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203" y="1236592"/>
            <a:ext cx="726481" cy="726481"/>
          </a:xfrm>
          <a:prstGeom prst="rect">
            <a:avLst/>
          </a:prstGeom>
        </p:spPr>
      </p:pic>
      <p:pic>
        <p:nvPicPr>
          <p:cNvPr id="19" name="Picture 1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BF891392-160F-A82C-D9EA-1BE28419C3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2002" y="1912842"/>
            <a:ext cx="726481" cy="726481"/>
          </a:xfrm>
          <a:prstGeom prst="rect">
            <a:avLst/>
          </a:prstGeom>
        </p:spPr>
      </p:pic>
      <p:pic>
        <p:nvPicPr>
          <p:cNvPr id="20" name="Picture 19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D97A6892-9320-0AB6-F3F6-DFCAD36E01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6433" y="1236592"/>
            <a:ext cx="623064" cy="623064"/>
          </a:xfrm>
          <a:prstGeom prst="rect">
            <a:avLst/>
          </a:prstGeom>
        </p:spPr>
      </p:pic>
      <p:pic>
        <p:nvPicPr>
          <p:cNvPr id="21" name="Picture 2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F10A8776-3E3E-40EA-35BA-E3F91607C9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3012" y="1968264"/>
            <a:ext cx="773776" cy="773776"/>
          </a:xfrm>
          <a:prstGeom prst="rect">
            <a:avLst/>
          </a:prstGeom>
        </p:spPr>
      </p:pic>
      <p:pic>
        <p:nvPicPr>
          <p:cNvPr id="23" name="Picture 2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905709AC-1C98-B6FC-A98B-ACE086973B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9105" y="1238795"/>
            <a:ext cx="647454" cy="647454"/>
          </a:xfrm>
          <a:prstGeom prst="rect">
            <a:avLst/>
          </a:prstGeom>
        </p:spPr>
      </p:pic>
      <p:pic>
        <p:nvPicPr>
          <p:cNvPr id="24" name="Picture 23" descr="A silhouette of a person with a paint brush and palette&#10;&#10;Description automatically generated with medium confidence">
            <a:extLst>
              <a:ext uri="{FF2B5EF4-FFF2-40B4-BE49-F238E27FC236}">
                <a16:creationId xmlns:a16="http://schemas.microsoft.com/office/drawing/2014/main" id="{E66560F1-943A-F3AE-D3A2-440EC7E2EB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1878" y="1974576"/>
            <a:ext cx="692174" cy="6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6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DC1774-CF2F-5F40-BB95-8FBB9A5CAE8B}"/>
              </a:ext>
            </a:extLst>
          </p:cNvPr>
          <p:cNvSpPr/>
          <p:nvPr/>
        </p:nvSpPr>
        <p:spPr>
          <a:xfrm>
            <a:off x="877" y="0"/>
            <a:ext cx="8290268" cy="816952"/>
          </a:xfrm>
          <a:prstGeom prst="rect">
            <a:avLst/>
          </a:prstGeom>
          <a:solidFill>
            <a:srgbClr val="0F7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DB904-9345-449B-A1F1-D0E798F45A67}"/>
              </a:ext>
            </a:extLst>
          </p:cNvPr>
          <p:cNvSpPr txBox="1"/>
          <p:nvPr/>
        </p:nvSpPr>
        <p:spPr>
          <a:xfrm>
            <a:off x="216289" y="189557"/>
            <a:ext cx="8074856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39034"/>
                </a:solidFill>
                <a:latin typeface="Arial"/>
                <a:cs typeface="Arial"/>
              </a:rPr>
              <a:t>What are the graduation requirements?</a:t>
            </a:r>
            <a:endParaRPr lang="en-US" dirty="0"/>
          </a:p>
        </p:txBody>
      </p:sp>
      <p:pic>
        <p:nvPicPr>
          <p:cNvPr id="25" name="Picture 24" descr="A blue yellow and green card&#10;&#10;Description automatically generated">
            <a:extLst>
              <a:ext uri="{FF2B5EF4-FFF2-40B4-BE49-F238E27FC236}">
                <a16:creationId xmlns:a16="http://schemas.microsoft.com/office/drawing/2014/main" id="{79582261-7878-4A5F-E23D-3AB7A8C48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027" y="968352"/>
            <a:ext cx="4840424" cy="374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03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DC1774-CF2F-5F40-BB95-8FBB9A5CAE8B}"/>
              </a:ext>
            </a:extLst>
          </p:cNvPr>
          <p:cNvSpPr/>
          <p:nvPr/>
        </p:nvSpPr>
        <p:spPr>
          <a:xfrm>
            <a:off x="877" y="0"/>
            <a:ext cx="8290268" cy="816952"/>
          </a:xfrm>
          <a:prstGeom prst="rect">
            <a:avLst/>
          </a:prstGeom>
          <a:solidFill>
            <a:srgbClr val="0F7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DB904-9345-449B-A1F1-D0E798F45A67}"/>
              </a:ext>
            </a:extLst>
          </p:cNvPr>
          <p:cNvSpPr txBox="1"/>
          <p:nvPr/>
        </p:nvSpPr>
        <p:spPr>
          <a:xfrm>
            <a:off x="216289" y="189557"/>
            <a:ext cx="8074856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39034"/>
                </a:solidFill>
                <a:latin typeface="Arial"/>
                <a:cs typeface="Arial"/>
              </a:rPr>
              <a:t>What are the graduation pathways?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0F4BB-216E-D2FA-471B-B32890B82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245" y="1511950"/>
            <a:ext cx="2252264" cy="2916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D73E7B-CD5A-8DFE-F808-4F5FAD7E1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144" y="1034520"/>
            <a:ext cx="2252264" cy="2905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260B2B0-06E9-8D55-72E8-3E049D758488}"/>
              </a:ext>
            </a:extLst>
          </p:cNvPr>
          <p:cNvSpPr txBox="1"/>
          <p:nvPr/>
        </p:nvSpPr>
        <p:spPr>
          <a:xfrm>
            <a:off x="290943" y="934698"/>
            <a:ext cx="4815629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assessment – </a:t>
            </a:r>
            <a:r>
              <a:rPr lang="en-US" sz="2000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Smarter Balanced Assessments, WA-AIM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credit courses – </a:t>
            </a:r>
            <a:r>
              <a:rPr lang="en-US" sz="2000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AP, College in the High School, CTE Dual Credit and Running Start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exams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entrance exams – </a:t>
            </a:r>
            <a:r>
              <a:rPr lang="en-US" sz="2000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courses – </a:t>
            </a:r>
            <a:r>
              <a:rPr lang="en-US" sz="2000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to College Math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CTE Pathway – </a:t>
            </a:r>
            <a:r>
              <a:rPr lang="en-US" sz="2000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sequence of CTE courses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Armed Services Vocational Aptitude Battery (ASVAB)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i="1" u="sng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Soon!</a:t>
            </a:r>
            <a:r>
              <a:rPr lang="en-US" sz="2000" b="1" i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Performance-based Pathway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375" b="1" dirty="0">
              <a:solidFill>
                <a:srgbClr val="002060"/>
              </a:solidFill>
              <a:latin typeface="Myriad Pro"/>
              <a:cs typeface="Myriad Pro"/>
            </a:endParaRPr>
          </a:p>
          <a:p>
            <a:pPr>
              <a:lnSpc>
                <a:spcPct val="90000"/>
              </a:lnSpc>
            </a:pPr>
            <a:endParaRPr lang="en-US" sz="3375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758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DC1774-CF2F-5F40-BB95-8FBB9A5CAE8B}"/>
              </a:ext>
            </a:extLst>
          </p:cNvPr>
          <p:cNvSpPr/>
          <p:nvPr/>
        </p:nvSpPr>
        <p:spPr>
          <a:xfrm>
            <a:off x="877" y="0"/>
            <a:ext cx="8290268" cy="816952"/>
          </a:xfrm>
          <a:prstGeom prst="rect">
            <a:avLst/>
          </a:prstGeom>
          <a:solidFill>
            <a:srgbClr val="0F7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DB904-9345-449B-A1F1-D0E798F45A67}"/>
              </a:ext>
            </a:extLst>
          </p:cNvPr>
          <p:cNvSpPr txBox="1"/>
          <p:nvPr/>
        </p:nvSpPr>
        <p:spPr>
          <a:xfrm>
            <a:off x="216289" y="189557"/>
            <a:ext cx="8074856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39034"/>
                </a:solidFill>
                <a:latin typeface="Arial"/>
                <a:cs typeface="Arial"/>
              </a:rPr>
              <a:t>Waivers Available for the 2023-24 School Year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5EC33-1C52-3D9E-E512-0FC011703D57}"/>
              </a:ext>
            </a:extLst>
          </p:cNvPr>
          <p:cNvSpPr txBox="1"/>
          <p:nvPr/>
        </p:nvSpPr>
        <p:spPr>
          <a:xfrm>
            <a:off x="216289" y="1090246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4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types of waivers available </a:t>
            </a:r>
            <a:r>
              <a:rPr lang="en-US" sz="24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students graduating in the 2023-24 school year:</a:t>
            </a:r>
          </a:p>
          <a:p>
            <a:endParaRPr lang="en-US" sz="2400" b="1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GREW Waiver</a:t>
            </a:r>
            <a:r>
              <a:rPr lang="en-US" sz="24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Up to one core credit may be waived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Academic Waiver</a:t>
            </a:r>
            <a:r>
              <a:rPr lang="en-US" sz="24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Up to two elective credits may be waived</a:t>
            </a:r>
          </a:p>
          <a:p>
            <a:endParaRPr lang="en-US" sz="2400" b="1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400" b="1" u="sng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a waiver</a:t>
            </a:r>
            <a:r>
              <a:rPr lang="en-US" sz="24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for the Graduation Pathway for the 2023-24 school year.</a:t>
            </a:r>
          </a:p>
        </p:txBody>
      </p:sp>
    </p:spTree>
    <p:extLst>
      <p:ext uri="{BB962C8B-B14F-4D97-AF65-F5344CB8AC3E}">
        <p14:creationId xmlns:p14="http://schemas.microsoft.com/office/powerpoint/2010/main" val="253262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DC1774-CF2F-5F40-BB95-8FBB9A5CAE8B}"/>
              </a:ext>
            </a:extLst>
          </p:cNvPr>
          <p:cNvSpPr/>
          <p:nvPr/>
        </p:nvSpPr>
        <p:spPr>
          <a:xfrm>
            <a:off x="877" y="0"/>
            <a:ext cx="8290268" cy="816952"/>
          </a:xfrm>
          <a:prstGeom prst="rect">
            <a:avLst/>
          </a:prstGeom>
          <a:solidFill>
            <a:srgbClr val="0F7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DB904-9345-449B-A1F1-D0E798F45A67}"/>
              </a:ext>
            </a:extLst>
          </p:cNvPr>
          <p:cNvSpPr txBox="1"/>
          <p:nvPr/>
        </p:nvSpPr>
        <p:spPr>
          <a:xfrm>
            <a:off x="216289" y="189557"/>
            <a:ext cx="8074856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39034"/>
                </a:solidFill>
                <a:latin typeface="Arial"/>
                <a:cs typeface="Arial"/>
              </a:rPr>
              <a:t>Graduation Requirements for Students with IEPs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5EC33-1C52-3D9E-E512-0FC011703D57}"/>
              </a:ext>
            </a:extLst>
          </p:cNvPr>
          <p:cNvSpPr txBox="1"/>
          <p:nvPr/>
        </p:nvSpPr>
        <p:spPr>
          <a:xfrm>
            <a:off x="216289" y="1090246"/>
            <a:ext cx="787263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 teams </a:t>
            </a:r>
            <a:r>
              <a:rPr lang="en-US" b="1" u="sng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able </a:t>
            </a:r>
            <a:r>
              <a:rPr lang="en-US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new graduation pathways nor to waive graduation requirements for students receiving special education services. </a:t>
            </a:r>
          </a:p>
          <a:p>
            <a:endParaRPr lang="en-US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students with disabilities in meeting graduation requirements, IEP teams may utilize </a:t>
            </a:r>
            <a:r>
              <a:rPr lang="en-US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comparable content course substitutions</a:t>
            </a: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identified in the IEP course of study and aligned with the student’s High School and Beyond Plan.</a:t>
            </a:r>
          </a:p>
          <a:p>
            <a:endParaRPr lang="en-US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State Board of Education Graduation Requirements</a:t>
            </a:r>
            <a:endParaRPr lang="en-US" b="1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7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DC1774-CF2F-5F40-BB95-8FBB9A5CAE8B}"/>
              </a:ext>
            </a:extLst>
          </p:cNvPr>
          <p:cNvSpPr/>
          <p:nvPr/>
        </p:nvSpPr>
        <p:spPr>
          <a:xfrm>
            <a:off x="877" y="0"/>
            <a:ext cx="8290268" cy="816952"/>
          </a:xfrm>
          <a:prstGeom prst="rect">
            <a:avLst/>
          </a:prstGeom>
          <a:solidFill>
            <a:srgbClr val="0F7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DB904-9345-449B-A1F1-D0E798F45A67}"/>
              </a:ext>
            </a:extLst>
          </p:cNvPr>
          <p:cNvSpPr txBox="1"/>
          <p:nvPr/>
        </p:nvSpPr>
        <p:spPr>
          <a:xfrm>
            <a:off x="216289" y="189557"/>
            <a:ext cx="8074856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39034"/>
                </a:solidFill>
                <a:latin typeface="Arial"/>
                <a:cs typeface="Arial"/>
              </a:rPr>
              <a:t>Everett Reengagement Academy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8D462-D64E-EAAD-C5F2-3501B0ED0091}"/>
              </a:ext>
            </a:extLst>
          </p:cNvPr>
          <p:cNvSpPr txBox="1"/>
          <p:nvPr/>
        </p:nvSpPr>
        <p:spPr>
          <a:xfrm>
            <a:off x="216289" y="1090246"/>
            <a:ext cx="78726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Everett Reengagement Academy is our district’s Open Doors 1418 Youth Reengagement high school.  </a:t>
            </a: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programs </a:t>
            </a: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Everett Reengagement Academy: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 Alliance Everett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Everett Community College U3 Program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of Open Doors programming is to provide a high school diploma option for students 16 – 21 years old (16 by September 1) who are not enrolled in high school, who are not on track to graduate, and/or who may not complete high school without intensive supports.</a:t>
            </a:r>
          </a:p>
          <a:p>
            <a:endParaRPr lang="en-US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enrolled in Everett Reengagement Academy are confirmed transfers, even though they are served through the district.</a:t>
            </a:r>
          </a:p>
        </p:txBody>
      </p:sp>
    </p:spTree>
    <p:extLst>
      <p:ext uri="{BB962C8B-B14F-4D97-AF65-F5344CB8AC3E}">
        <p14:creationId xmlns:p14="http://schemas.microsoft.com/office/powerpoint/2010/main" val="2137146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8151</TotalTime>
  <Words>525</Words>
  <Application>Microsoft Office PowerPoint</Application>
  <PresentationFormat>On-screen Show (16:9)</PresentationFormat>
  <Paragraphs>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Dykeman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Thompson</dc:creator>
  <cp:lastModifiedBy>Peters, David S.</cp:lastModifiedBy>
  <cp:revision>603</cp:revision>
  <cp:lastPrinted>2016-08-31T16:33:36Z</cp:lastPrinted>
  <dcterms:created xsi:type="dcterms:W3CDTF">2016-08-25T16:48:33Z</dcterms:created>
  <dcterms:modified xsi:type="dcterms:W3CDTF">2023-09-26T16:20:58Z</dcterms:modified>
</cp:coreProperties>
</file>